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31" r:id="rId2"/>
    <p:sldId id="262" r:id="rId3"/>
    <p:sldId id="263" r:id="rId4"/>
    <p:sldId id="264" r:id="rId5"/>
    <p:sldId id="320" r:id="rId6"/>
    <p:sldId id="282" r:id="rId7"/>
    <p:sldId id="321" r:id="rId8"/>
    <p:sldId id="322" r:id="rId9"/>
    <p:sldId id="267" r:id="rId10"/>
    <p:sldId id="326" r:id="rId11"/>
    <p:sldId id="268" r:id="rId12"/>
    <p:sldId id="269" r:id="rId13"/>
    <p:sldId id="270" r:id="rId14"/>
    <p:sldId id="271" r:id="rId15"/>
    <p:sldId id="272" r:id="rId16"/>
    <p:sldId id="273" r:id="rId17"/>
    <p:sldId id="324" r:id="rId18"/>
    <p:sldId id="323" r:id="rId19"/>
    <p:sldId id="325" r:id="rId20"/>
    <p:sldId id="274" r:id="rId21"/>
    <p:sldId id="328" r:id="rId22"/>
    <p:sldId id="275" r:id="rId23"/>
    <p:sldId id="327" r:id="rId24"/>
    <p:sldId id="329" r:id="rId25"/>
    <p:sldId id="330" r:id="rId26"/>
    <p:sldId id="277" r:id="rId27"/>
    <p:sldId id="285" r:id="rId28"/>
    <p:sldId id="281" r:id="rId29"/>
    <p:sldId id="319" r:id="rId30"/>
    <p:sldId id="31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CCFF"/>
    <a:srgbClr val="FFCCCC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0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2005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7231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0126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68890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Gsa0SR9Izc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p5PO9zoQDc8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4.xml"/><Relationship Id="rId9" Type="http://schemas.openxmlformats.org/officeDocument/2006/relationships/hyperlink" Target="http://www.sonagi.go/k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3.wdp"/><Relationship Id="rId5" Type="http://schemas.openxmlformats.org/officeDocument/2006/relationships/image" Target="../media/image22.png"/><Relationship Id="rId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4.wdp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5PO9zoQDc8" TargetMode="External"/><Relationship Id="rId7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www.youtube.com/watch?v=Gsa0SR9IzcI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leanpng.com/png-post-it-note-memorandum-paper-clip-art-thumbtack-812697/download-png.html" TargetMode="External"/><Relationship Id="rId5" Type="http://schemas.openxmlformats.org/officeDocument/2006/relationships/hyperlink" Target="https://ac-illust.com/ko/clip-art/893084/%EC%B9%9C%EA%B5%AC" TargetMode="External"/><Relationship Id="rId4" Type="http://schemas.openxmlformats.org/officeDocument/2006/relationships/hyperlink" Target="https://favpng.com/png_view/school-book-review-reading-clip-art-png/Egiff0b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7631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0976DCB-8044-45EE-B671-F163CEEF0897}"/>
              </a:ext>
            </a:extLst>
          </p:cNvPr>
          <p:cNvGrpSpPr/>
          <p:nvPr/>
        </p:nvGrpSpPr>
        <p:grpSpPr>
          <a:xfrm>
            <a:off x="7946183" y="3799841"/>
            <a:ext cx="3169920" cy="2868570"/>
            <a:chOff x="9022080" y="1279773"/>
            <a:chExt cx="3627120" cy="332615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62D1C71-ABE7-4141-B1D5-7C8994E9FBF7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7BF372B-5ED5-4A14-89F3-853847293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8C4079B-C436-4787-AE56-2E733FEADC37}"/>
              </a:ext>
            </a:extLst>
          </p:cNvPr>
          <p:cNvSpPr txBox="1"/>
          <p:nvPr/>
        </p:nvSpPr>
        <p:spPr>
          <a:xfrm>
            <a:off x="0" y="1242534"/>
            <a:ext cx="1219200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작가 황순원</a:t>
            </a:r>
            <a:r>
              <a:rPr lang="en-US" altLang="ko-KR" sz="4000" dirty="0"/>
              <a:t>(</a:t>
            </a:r>
            <a:r>
              <a:rPr lang="en-US" sz="4000" dirty="0"/>
              <a:t>1915-2000) </a:t>
            </a:r>
            <a:r>
              <a:rPr lang="ko-KR" altLang="en-US" sz="4000" dirty="0"/>
              <a:t>작품</a:t>
            </a:r>
            <a:endParaRPr lang="en-US" sz="40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8673CBC-81FD-4FAB-949E-2199050B0B3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5A539B-C2B3-4278-BA0D-A9AAB04CBB59}"/>
              </a:ext>
            </a:extLst>
          </p:cNvPr>
          <p:cNvSpPr/>
          <p:nvPr/>
        </p:nvSpPr>
        <p:spPr>
          <a:xfrm>
            <a:off x="4074160" y="178825"/>
            <a:ext cx="4043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6000" b="1" dirty="0"/>
              <a:t>소나기</a:t>
            </a:r>
            <a:endParaRPr lang="en-US" altLang="ko-KR" sz="60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D199F8-8DA5-4976-AD5E-347F0C7DC570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526A12D4-EE99-43D9-B826-C6604E6EAF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2646C1-931F-4281-BDC6-AA3E216AB2B3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문학 노트</a:t>
              </a:r>
              <a:endParaRPr lang="en-US" sz="280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14F4CA-81DA-4DE6-B50C-3CE02D697FFB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E35C481-5342-447F-A166-83112348541A}"/>
              </a:ext>
            </a:extLst>
          </p:cNvPr>
          <p:cNvSpPr txBox="1"/>
          <p:nvPr/>
        </p:nvSpPr>
        <p:spPr>
          <a:xfrm>
            <a:off x="619760" y="2104250"/>
            <a:ext cx="10952480" cy="2991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dirty="0">
                <a:latin typeface="+mn-ea"/>
              </a:rPr>
              <a:t>1953</a:t>
            </a:r>
            <a:r>
              <a:rPr lang="ko-KR" altLang="en-US" sz="3200" dirty="0">
                <a:latin typeface="+mn-ea"/>
              </a:rPr>
              <a:t>년에 발표된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단편소설</a:t>
            </a:r>
            <a:r>
              <a:rPr lang="en-US" altLang="ko-KR" sz="3200" dirty="0">
                <a:latin typeface="+mn-ea"/>
              </a:rPr>
              <a:t>. 1956</a:t>
            </a:r>
            <a:r>
              <a:rPr lang="ko-KR" altLang="en-US" sz="3200" dirty="0">
                <a:latin typeface="+mn-ea"/>
              </a:rPr>
              <a:t>년 발표된 단편집 </a:t>
            </a:r>
            <a:r>
              <a:rPr lang="en-US" altLang="ko-KR" sz="3200" dirty="0">
                <a:latin typeface="+mn-ea"/>
              </a:rPr>
              <a:t>&lt;</a:t>
            </a:r>
            <a:r>
              <a:rPr lang="ko-KR" altLang="en-US" sz="3200" dirty="0">
                <a:latin typeface="+mn-ea"/>
              </a:rPr>
              <a:t>학</a:t>
            </a:r>
            <a:r>
              <a:rPr lang="en-US" altLang="ko-KR" sz="3200" dirty="0">
                <a:latin typeface="+mn-ea"/>
              </a:rPr>
              <a:t>&gt;</a:t>
            </a:r>
            <a:r>
              <a:rPr lang="ko-KR" altLang="en-US" sz="3200" dirty="0">
                <a:latin typeface="+mn-ea"/>
              </a:rPr>
              <a:t>에 수록되었으며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영국의 </a:t>
            </a:r>
            <a:r>
              <a:rPr lang="en-US" altLang="ko-KR" sz="3200" dirty="0">
                <a:latin typeface="+mn-ea"/>
              </a:rPr>
              <a:t>&lt;&lt;</a:t>
            </a:r>
            <a:r>
              <a:rPr lang="ko-KR" altLang="en-US" sz="3200" dirty="0">
                <a:latin typeface="+mn-ea"/>
              </a:rPr>
              <a:t>인카운터</a:t>
            </a:r>
            <a:r>
              <a:rPr lang="en-US" altLang="ko-KR" sz="3200" dirty="0">
                <a:latin typeface="+mn-ea"/>
              </a:rPr>
              <a:t>(Encounter)&gt;&gt;</a:t>
            </a:r>
            <a:r>
              <a:rPr lang="ko-KR" altLang="en-US" sz="3200" dirty="0">
                <a:latin typeface="+mn-ea"/>
              </a:rPr>
              <a:t>지 단편 콩쿠르에서도 상을 받았다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사춘기 소년 소녀</a:t>
            </a:r>
            <a:r>
              <a:rPr lang="ko-KR" altLang="en-US" sz="3200" dirty="0">
                <a:latin typeface="+mn-ea"/>
              </a:rPr>
              <a:t>의 아름답고 슬픈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첫사랑</a:t>
            </a:r>
            <a:r>
              <a:rPr lang="ko-KR" altLang="en-US" sz="3200" dirty="0">
                <a:latin typeface="+mn-ea"/>
              </a:rPr>
              <a:t>을 </a:t>
            </a: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서정적</a:t>
            </a:r>
            <a:r>
              <a:rPr lang="ko-KR" altLang="en-US" sz="3200" dirty="0">
                <a:latin typeface="+mn-ea"/>
              </a:rPr>
              <a:t>으로 그린 작품이다</a:t>
            </a:r>
            <a:r>
              <a:rPr lang="en-US" altLang="ko-KR" sz="3200" dirty="0">
                <a:latin typeface="+mn-ea"/>
              </a:rPr>
              <a:t>. 1978</a:t>
            </a:r>
            <a:r>
              <a:rPr lang="ko-KR" altLang="en-US" sz="3200" dirty="0">
                <a:latin typeface="+mn-ea"/>
              </a:rPr>
              <a:t>년에 </a:t>
            </a:r>
            <a:r>
              <a:rPr lang="en-US" altLang="ko-KR" sz="3200" dirty="0">
                <a:latin typeface="+mn-ea"/>
              </a:rPr>
              <a:t>‘</a:t>
            </a:r>
            <a:r>
              <a:rPr lang="ko-KR" altLang="en-US" sz="3200" dirty="0">
                <a:latin typeface="+mn-ea"/>
              </a:rPr>
              <a:t>소나기</a:t>
            </a:r>
            <a:r>
              <a:rPr lang="en-US" altLang="ko-KR" sz="3200" dirty="0">
                <a:latin typeface="+mn-ea"/>
              </a:rPr>
              <a:t>(The Shower)’</a:t>
            </a:r>
            <a:r>
              <a:rPr lang="ko-KR" altLang="en-US" sz="3200" dirty="0">
                <a:latin typeface="+mn-ea"/>
              </a:rPr>
              <a:t>라는 영화로도 만들어졌다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F0984D-A373-448E-A3CA-4E6C8A450475}"/>
              </a:ext>
            </a:extLst>
          </p:cNvPr>
          <p:cNvSpPr txBox="1"/>
          <p:nvPr/>
        </p:nvSpPr>
        <p:spPr>
          <a:xfrm>
            <a:off x="4520168" y="5403228"/>
            <a:ext cx="7671832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영화 </a:t>
            </a:r>
            <a:r>
              <a:rPr lang="en-US" altLang="ko-KR" sz="2400" dirty="0"/>
              <a:t>‘</a:t>
            </a:r>
            <a:r>
              <a:rPr lang="ko-KR" altLang="en-US" sz="2400" dirty="0"/>
              <a:t>소나기</a:t>
            </a:r>
            <a:r>
              <a:rPr lang="en-US" altLang="ko-KR" sz="2400" dirty="0"/>
              <a:t>’(1978) </a:t>
            </a:r>
            <a:r>
              <a:rPr lang="ko-KR" altLang="en-US" sz="2400" dirty="0"/>
              <a:t>영상 자료</a:t>
            </a:r>
            <a:r>
              <a:rPr lang="en-US" altLang="ko-KR" sz="2400" dirty="0"/>
              <a:t> </a:t>
            </a:r>
            <a:r>
              <a:rPr lang="en-US" sz="2000" dirty="0">
                <a:hlinkClick r:id="rId4"/>
              </a:rPr>
              <a:t>https://www.youtube.com/watch?v=Gsa0SR9IzcI</a:t>
            </a:r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1C2AD4-504D-457D-947C-13C1B76082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81" b="14007"/>
          <a:stretch/>
        </p:blipFill>
        <p:spPr>
          <a:xfrm>
            <a:off x="619759" y="5120787"/>
            <a:ext cx="3900408" cy="1551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4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더니만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51361"/>
            <a:ext cx="747404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여러분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오늘까지 독후감 낼 수 있다고 했죠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457200" y="4529644"/>
            <a:ext cx="12192000" cy="1581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선생님은 숙제를 조금만 내겠다고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하시더니만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600" b="1" dirty="0">
                <a:latin typeface="+mn-ea"/>
              </a:rPr>
              <a:t>이번주도 숙제가 많네요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ko-KR" altLang="en-US" sz="3600" b="1" dirty="0">
                <a:latin typeface="+mn-ea"/>
              </a:rPr>
              <a:t>ㅠㅠ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603159" y="2090119"/>
            <a:ext cx="840427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학생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선생님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!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다음 주까지 하면 안 돼요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603159" y="2712114"/>
            <a:ext cx="802713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아직 다 못했어요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이번 주까지 다 끝낼 수 있다고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하더니만</a:t>
            </a:r>
            <a:r>
              <a:rPr lang="ko-KR" altLang="en-US" sz="3000" dirty="0">
                <a:latin typeface="+mn-ea"/>
              </a:rPr>
              <a:t> 시간이 더 필요해요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pic>
        <p:nvPicPr>
          <p:cNvPr id="1026" name="Picture 2" descr="Book Review Reading Clip Art, PNG, 960x1920px, Book, Art, Artwork ...">
            <a:extLst>
              <a:ext uri="{FF2B5EF4-FFF2-40B4-BE49-F238E27FC236}">
                <a16:creationId xmlns:a16="http://schemas.microsoft.com/office/drawing/2014/main" id="{003C53A7-5B2D-4F96-A866-E00A6185D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74" b="96541" l="4403" r="92453">
                        <a14:foregroundMark x1="55975" y1="8491" x2="52830" y2="9748"/>
                        <a14:foregroundMark x1="74214" y1="4088" x2="72327" y2="6918"/>
                        <a14:foregroundMark x1="8805" y1="31761" x2="8805" y2="34277"/>
                        <a14:foregroundMark x1="6918" y1="32704" x2="6289" y2="34277"/>
                        <a14:foregroundMark x1="11321" y1="25786" x2="21384" y2="25157"/>
                        <a14:foregroundMark x1="22642" y1="25786" x2="29560" y2="24528"/>
                        <a14:foregroundMark x1="23270" y1="24843" x2="23270" y2="24843"/>
                        <a14:foregroundMark x1="24528" y1="24843" x2="27673" y2="24528"/>
                        <a14:foregroundMark x1="88050" y1="54088" x2="89308" y2="56918"/>
                        <a14:foregroundMark x1="50943" y1="92138" x2="62893" y2="92453"/>
                        <a14:foregroundMark x1="49686" y1="95283" x2="59119" y2="96855"/>
                        <a14:foregroundMark x1="92453" y1="77987" x2="91195" y2="79874"/>
                        <a14:foregroundMark x1="31447" y1="9119" x2="32075" y2="8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533" y="278645"/>
            <a:ext cx="2095307" cy="41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DC3053-22FE-45E6-8352-8BA6CF1313D5}"/>
              </a:ext>
            </a:extLst>
          </p:cNvPr>
          <p:cNvSpPr txBox="1"/>
          <p:nvPr/>
        </p:nvSpPr>
        <p:spPr>
          <a:xfrm rot="516019">
            <a:off x="9310719" y="4323458"/>
            <a:ext cx="20726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©favpng.com.com</a:t>
            </a: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is used when the fact you have known is different from what you just learned. The</a:t>
            </a:r>
          </a:p>
          <a:p>
            <a:r>
              <a:rPr lang="en-US" sz="2400" dirty="0"/>
              <a:t>  subject is usually in third-person. </a:t>
            </a:r>
            <a:r>
              <a:rPr lang="en-US" sz="2400" b="1" dirty="0"/>
              <a:t>The first clause does not use past tense</a:t>
            </a:r>
            <a:r>
              <a:rPr lang="en-US" sz="2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425668" y="2329823"/>
            <a:ext cx="1220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로라는 아무 말 없이 </a:t>
            </a:r>
            <a:r>
              <a:rPr lang="ko-KR" altLang="en-US" sz="3000" b="1" dirty="0">
                <a:solidFill>
                  <a:srgbClr val="FF0000"/>
                </a:solidFill>
              </a:rPr>
              <a:t>일어나더니만</a:t>
            </a:r>
            <a:r>
              <a:rPr lang="ko-KR" altLang="en-US" sz="3000" dirty="0"/>
              <a:t> 창밖을 한참 동안 바라보았다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57200" y="3500922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아버지는 하늘을 물끄러미 </a:t>
            </a:r>
            <a:r>
              <a:rPr lang="ko-KR" altLang="en-US" sz="3000" b="1" dirty="0">
                <a:solidFill>
                  <a:srgbClr val="FF0000"/>
                </a:solidFill>
              </a:rPr>
              <a:t>바라보더니만</a:t>
            </a:r>
            <a:r>
              <a:rPr lang="ko-KR" altLang="en-US" sz="3000" dirty="0"/>
              <a:t> 이내 눈물을 떨구셨다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57200" y="467202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소설가 </a:t>
            </a:r>
            <a:r>
              <a:rPr lang="en-US" altLang="ko-KR" sz="3000" dirty="0"/>
              <a:t>J</a:t>
            </a:r>
            <a:r>
              <a:rPr lang="ko-KR" altLang="en-US" sz="3000" dirty="0"/>
              <a:t>씨는 집필에 몰두하느라 며칠 밤을 </a:t>
            </a:r>
            <a:r>
              <a:rPr lang="ko-KR" altLang="en-US" sz="3000" b="1" dirty="0">
                <a:solidFill>
                  <a:srgbClr val="FF0000"/>
                </a:solidFill>
              </a:rPr>
              <a:t>새우더니만</a:t>
            </a:r>
            <a:r>
              <a:rPr lang="ko-KR" altLang="en-US" sz="3000" dirty="0"/>
              <a:t> 결국 병이 </a:t>
            </a:r>
            <a:endParaRPr lang="en-US" altLang="ko-KR" sz="3000" dirty="0"/>
          </a:p>
          <a:p>
            <a:r>
              <a:rPr lang="ko-KR" altLang="en-US" sz="3000" dirty="0"/>
              <a:t>나고 말았다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16482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133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더니만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516064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는 것이다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50397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사람의 됨됨이는 힘든 일을 겪을 때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드러나는 것이다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61D65-7E3D-4A01-AC8B-E4E99308AF97}"/>
              </a:ext>
            </a:extLst>
          </p:cNvPr>
          <p:cNvSpPr txBox="1"/>
          <p:nvPr/>
        </p:nvSpPr>
        <p:spPr>
          <a:xfrm>
            <a:off x="603159" y="1170186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좋은 친구는 어려움에 처했을 때 비로소 알아보게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되는</a:t>
            </a:r>
            <a:r>
              <a:rPr lang="ko-KR" altLang="en-US" sz="3000" b="1" dirty="0">
                <a:latin typeface="+mn-ea"/>
              </a:rPr>
              <a:t>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것이다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553BED-9506-40C2-AD6C-474DDCE49488}"/>
              </a:ext>
            </a:extLst>
          </p:cNvPr>
          <p:cNvSpPr txBox="1"/>
          <p:nvPr/>
        </p:nvSpPr>
        <p:spPr>
          <a:xfrm>
            <a:off x="603158" y="186767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행복은 멀리 있는 것이 아니라 가까이에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있는 것이다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80E9B-AE8A-46CC-95BE-92135762A159}"/>
              </a:ext>
            </a:extLst>
          </p:cNvPr>
          <p:cNvSpPr txBox="1"/>
          <p:nvPr/>
        </p:nvSpPr>
        <p:spPr>
          <a:xfrm>
            <a:off x="603158" y="2560605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사랑은 오랜 시간에 걸쳐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쌓아 가는 것이다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DA37F90-BBC1-42D4-A9A3-C3BB0881DFDB}"/>
              </a:ext>
            </a:extLst>
          </p:cNvPr>
          <p:cNvGrpSpPr/>
          <p:nvPr/>
        </p:nvGrpSpPr>
        <p:grpSpPr>
          <a:xfrm>
            <a:off x="8350342" y="2593142"/>
            <a:ext cx="3238500" cy="2421335"/>
            <a:chOff x="8422261" y="2560605"/>
            <a:chExt cx="3238500" cy="2421335"/>
          </a:xfrm>
        </p:grpSpPr>
        <p:pic>
          <p:nvPicPr>
            <p:cNvPr id="2052" name="Picture 4" descr="친구 | 무료 클립 아트 | illustAC">
              <a:extLst>
                <a:ext uri="{FF2B5EF4-FFF2-40B4-BE49-F238E27FC236}">
                  <a16:creationId xmlns:a16="http://schemas.microsoft.com/office/drawing/2014/main" id="{E5A80662-77C1-464D-896D-E4C9B863C3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233"/>
            <a:stretch/>
          </p:blipFill>
          <p:spPr bwMode="auto">
            <a:xfrm>
              <a:off x="8422261" y="2560605"/>
              <a:ext cx="3238500" cy="2421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8CCBEF-5437-42CE-B6AC-985BB33802B1}"/>
                </a:ext>
              </a:extLst>
            </p:cNvPr>
            <p:cNvSpPr txBox="1"/>
            <p:nvPr/>
          </p:nvSpPr>
          <p:spPr>
            <a:xfrm>
              <a:off x="8912169" y="4385105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©ac-illust.com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86714"/>
            <a:ext cx="12207764" cy="707231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 This expression is useful when you define an object or fact.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389798" y="2060400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진정한 배려는 상대방의 입장에서 상대방을 생각해 </a:t>
            </a:r>
            <a:r>
              <a:rPr lang="ko-KR" altLang="en-US" sz="3200" b="1" dirty="0">
                <a:solidFill>
                  <a:srgbClr val="FF0000"/>
                </a:solidFill>
              </a:rPr>
              <a:t>주는 것이다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413444" y="2924101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인생을 살면서 가장 힘든 것은 어떤 일을 꾸준히 </a:t>
            </a:r>
            <a:r>
              <a:rPr lang="ko-KR" altLang="en-US" sz="3200" b="1" dirty="0">
                <a:solidFill>
                  <a:srgbClr val="FF0000"/>
                </a:solidFill>
              </a:rPr>
              <a:t>하는 것이다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389798" y="3784695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어려운 순간이 와도 우리가 잊지 말아야 할 것은 서로 사랑하며 </a:t>
            </a:r>
            <a:r>
              <a:rPr lang="ko-KR" altLang="en-US" sz="3200" b="1" dirty="0">
                <a:solidFill>
                  <a:srgbClr val="FF0000"/>
                </a:solidFill>
              </a:rPr>
              <a:t>사는 것이다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18480" y="522563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133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ABA7E5-6C18-4AFA-A04A-BD45751FF9EA}"/>
              </a:ext>
            </a:extLst>
          </p:cNvPr>
          <p:cNvSpPr/>
          <p:nvPr/>
        </p:nvSpPr>
        <p:spPr>
          <a:xfrm>
            <a:off x="603158" y="296271"/>
            <a:ext cx="533530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것이다</a:t>
            </a:r>
            <a:endParaRPr lang="en-US" sz="3200" dirty="0"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6349F9-3207-4694-B450-E9F5D70861E8}"/>
              </a:ext>
            </a:extLst>
          </p:cNvPr>
          <p:cNvSpPr/>
          <p:nvPr/>
        </p:nvSpPr>
        <p:spPr>
          <a:xfrm>
            <a:off x="389798" y="4846320"/>
            <a:ext cx="4720682" cy="155469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b="1" dirty="0">
                <a:solidFill>
                  <a:srgbClr val="FF0000"/>
                </a:solidFill>
              </a:rPr>
              <a:t>것이다</a:t>
            </a:r>
            <a:r>
              <a:rPr lang="ko-KR" altLang="en-US" sz="3000" dirty="0"/>
              <a:t> </a:t>
            </a:r>
            <a:r>
              <a:rPr lang="en-US" altLang="ko-KR" sz="3000" dirty="0"/>
              <a:t>can be replaced by </a:t>
            </a:r>
            <a:r>
              <a:rPr lang="ko-KR" altLang="en-US" sz="3000" b="1" dirty="0">
                <a:solidFill>
                  <a:srgbClr val="FF0000"/>
                </a:solidFill>
              </a:rPr>
              <a:t>거예요</a:t>
            </a:r>
            <a:r>
              <a:rPr lang="en-US" altLang="ko-KR" sz="3000" dirty="0"/>
              <a:t>/</a:t>
            </a:r>
            <a:r>
              <a:rPr lang="ko-KR" altLang="en-US" sz="3000" b="1" dirty="0">
                <a:solidFill>
                  <a:srgbClr val="FF0000"/>
                </a:solidFill>
              </a:rPr>
              <a:t>거야</a:t>
            </a:r>
            <a:r>
              <a:rPr lang="en-US" altLang="ko-KR" sz="3000" dirty="0"/>
              <a:t> for informal/intimate style.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638203-4249-40BB-9333-F7D0B2D071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388" t="12260" r="16489" b="12509"/>
          <a:stretch/>
        </p:blipFill>
        <p:spPr>
          <a:xfrm>
            <a:off x="626380" y="160107"/>
            <a:ext cx="9883729" cy="58805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98DB49-E0A3-478D-9500-79781E0C952B}"/>
              </a:ext>
            </a:extLst>
          </p:cNvPr>
          <p:cNvSpPr txBox="1"/>
          <p:nvPr/>
        </p:nvSpPr>
        <p:spPr>
          <a:xfrm>
            <a:off x="2094804" y="3036224"/>
            <a:ext cx="893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나의 장점은 새로운 환경에 잘 적응한다는 것이다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BC65B-980B-4E02-9915-3BF15F708E97}"/>
              </a:ext>
            </a:extLst>
          </p:cNvPr>
          <p:cNvSpPr txBox="1"/>
          <p:nvPr/>
        </p:nvSpPr>
        <p:spPr>
          <a:xfrm>
            <a:off x="2094804" y="4155522"/>
            <a:ext cx="893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나의 장래 희망은 정형외과 의사가 되는 것이다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81A14-E1C8-42E7-B272-1E170BABD5E1}"/>
              </a:ext>
            </a:extLst>
          </p:cNvPr>
          <p:cNvSpPr txBox="1"/>
          <p:nvPr/>
        </p:nvSpPr>
        <p:spPr>
          <a:xfrm>
            <a:off x="2094804" y="5215992"/>
            <a:ext cx="893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우리 학교의 특징은 격려를 많이 해 준다는 것이다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67A957-1944-4587-AC70-5BB84484F599}"/>
              </a:ext>
            </a:extLst>
          </p:cNvPr>
          <p:cNvSpPr/>
          <p:nvPr/>
        </p:nvSpPr>
        <p:spPr>
          <a:xfrm>
            <a:off x="9865360" y="220484"/>
            <a:ext cx="2103120" cy="13309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워크북 </a:t>
            </a:r>
            <a:r>
              <a:rPr lang="en-US" altLang="ko-KR" sz="2800" dirty="0"/>
              <a:t>56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467589"/>
              </p:ext>
            </p:extLst>
          </p:nvPr>
        </p:nvGraphicFramePr>
        <p:xfrm>
          <a:off x="-1" y="679026"/>
          <a:ext cx="12192000" cy="5335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26678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맹랑하다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구절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세대를 가리지 않다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6678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재조명하다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재해석되다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증대되다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</a:tbl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0E35FF9-E42E-46C3-A65C-B49CFD3668E0}"/>
              </a:ext>
            </a:extLst>
          </p:cNvPr>
          <p:cNvSpPr/>
          <p:nvPr/>
        </p:nvSpPr>
        <p:spPr>
          <a:xfrm>
            <a:off x="4155440" y="1757680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한 토막의 말이나 글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E070938-AC20-4F5C-9BBE-3EA1CDE9498D}"/>
              </a:ext>
            </a:extLst>
          </p:cNvPr>
          <p:cNvSpPr/>
          <p:nvPr/>
        </p:nvSpPr>
        <p:spPr>
          <a:xfrm>
            <a:off x="96520" y="1757680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하는 짓이 만만히 볼 수 없을 만큼 똘똘하고 깜찍하다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96520" y="4469308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일이나 사물의 가치를 다시 들추어 살펴보다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057336-B035-404F-9A9E-403231B89A95}"/>
              </a:ext>
            </a:extLst>
          </p:cNvPr>
          <p:cNvSpPr/>
          <p:nvPr/>
        </p:nvSpPr>
        <p:spPr>
          <a:xfrm>
            <a:off x="4155440" y="4469308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다시 판단되고 이해되다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98978EF-BB12-4523-AC39-4EB6D4E8FCAF}"/>
              </a:ext>
            </a:extLst>
          </p:cNvPr>
          <p:cNvSpPr/>
          <p:nvPr/>
        </p:nvSpPr>
        <p:spPr>
          <a:xfrm>
            <a:off x="8214360" y="4469308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양이 많아지거나 규모가 커지다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3231CA3-429B-4F42-81F7-6CBD9B36CDAE}"/>
              </a:ext>
            </a:extLst>
          </p:cNvPr>
          <p:cNvSpPr/>
          <p:nvPr/>
        </p:nvSpPr>
        <p:spPr>
          <a:xfrm>
            <a:off x="8234682" y="2388692"/>
            <a:ext cx="3860800" cy="92346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나이가 많고 적음과 상관이 없다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7294880" y="1981200"/>
            <a:ext cx="4287520" cy="2401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소년과 소녀가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징검다리</a:t>
            </a:r>
            <a:r>
              <a:rPr lang="ko-KR" altLang="en-US" sz="3200" b="1" dirty="0">
                <a:latin typeface="+mn-ea"/>
              </a:rPr>
              <a:t>에서 만났어요</a:t>
            </a:r>
            <a:r>
              <a:rPr lang="en-US" altLang="ko-KR" sz="3200" b="1" dirty="0">
                <a:latin typeface="+mn-ea"/>
              </a:rPr>
              <a:t>. </a:t>
            </a:r>
            <a:r>
              <a:rPr lang="ko-KR" altLang="en-US" sz="3200" b="1" dirty="0">
                <a:latin typeface="+mn-ea"/>
              </a:rPr>
              <a:t>무슨 얘기가 오고 갔을까요</a:t>
            </a:r>
            <a:r>
              <a:rPr lang="en-US" altLang="ko-KR" sz="3200" b="1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4260B1F-AAF9-4304-B613-0347AE8093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50" t="18620" r="21750" b="26069"/>
          <a:stretch/>
        </p:blipFill>
        <p:spPr>
          <a:xfrm>
            <a:off x="0" y="675057"/>
            <a:ext cx="6904368" cy="55078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소설 속 장면 보고 상상하기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</p:spTree>
    <p:extLst>
      <p:ext uri="{BB962C8B-B14F-4D97-AF65-F5344CB8AC3E}">
        <p14:creationId xmlns:p14="http://schemas.microsoft.com/office/powerpoint/2010/main" val="302921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15360" y="1158365"/>
            <a:ext cx="8676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문학 작품 감상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대화 듣기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4572000" y="210460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37</a:t>
            </a:r>
            <a:endParaRPr lang="en-US" sz="1600" dirty="0"/>
          </a:p>
        </p:txBody>
      </p:sp>
      <p:pic>
        <p:nvPicPr>
          <p:cNvPr id="2" name="037 (1)">
            <a:hlinkClick r:id="" action="ppaction://media"/>
            <a:extLst>
              <a:ext uri="{FF2B5EF4-FFF2-40B4-BE49-F238E27FC236}">
                <a16:creationId xmlns:a16="http://schemas.microsoft.com/office/drawing/2014/main" id="{3C6C5E7A-A221-42D5-A942-7BADB58EBD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47995" y="2120257"/>
            <a:ext cx="924006" cy="9240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260B1F-AAF9-4304-B613-0347AE8093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250" t="18620" r="21750" b="26069"/>
          <a:stretch/>
        </p:blipFill>
        <p:spPr>
          <a:xfrm>
            <a:off x="175941" y="1005965"/>
            <a:ext cx="3132897" cy="2499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204C40-6791-4313-80DC-16478EC3D556}"/>
              </a:ext>
            </a:extLst>
          </p:cNvPr>
          <p:cNvSpPr txBox="1"/>
          <p:nvPr/>
        </p:nvSpPr>
        <p:spPr>
          <a:xfrm>
            <a:off x="603158" y="3823143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수빈이는 소감을 뭐라고 말했어요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7BFEA8-8999-4977-99F4-03A9A4A22FB6}"/>
              </a:ext>
            </a:extLst>
          </p:cNvPr>
          <p:cNvSpPr txBox="1"/>
          <p:nvPr/>
        </p:nvSpPr>
        <p:spPr>
          <a:xfrm>
            <a:off x="603157" y="4520634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장면이 기억에 남는다고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7A853A-FBF1-4704-B863-3EBF62205F1E}"/>
              </a:ext>
            </a:extLst>
          </p:cNvPr>
          <p:cNvSpPr txBox="1"/>
          <p:nvPr/>
        </p:nvSpPr>
        <p:spPr>
          <a:xfrm>
            <a:off x="603157" y="5213562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소설을 읽으면서 어떤 점이 어려웠다고 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B68E791-3526-4196-9E81-B0ED0D39B43F}"/>
              </a:ext>
            </a:extLst>
          </p:cNvPr>
          <p:cNvSpPr/>
          <p:nvPr/>
        </p:nvSpPr>
        <p:spPr>
          <a:xfrm>
            <a:off x="7884160" y="2120257"/>
            <a:ext cx="4023358" cy="2995027"/>
          </a:xfrm>
          <a:prstGeom prst="wedgeRoundRectCallout">
            <a:avLst>
              <a:gd name="adj1" fmla="val 46596"/>
              <a:gd name="adj2" fmla="val 6250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여간 잔망스럽지 않다 </a:t>
            </a:r>
            <a:r>
              <a:rPr lang="en-US" altLang="ko-KR" sz="4400" dirty="0"/>
              <a:t>= </a:t>
            </a:r>
            <a:r>
              <a:rPr lang="ko-KR" altLang="en-US" sz="4400" dirty="0"/>
              <a:t>아주 잔망스럽다</a:t>
            </a:r>
            <a:endParaRPr lang="en-US" sz="4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B47AF4-4897-4E3C-ADAD-DBD0F96B2C2D}"/>
              </a:ext>
            </a:extLst>
          </p:cNvPr>
          <p:cNvCxnSpPr>
            <a:cxnSpLocks/>
          </p:cNvCxnSpPr>
          <p:nvPr/>
        </p:nvCxnSpPr>
        <p:spPr>
          <a:xfrm>
            <a:off x="9372599" y="2936240"/>
            <a:ext cx="10464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llout: Line 23">
            <a:extLst>
              <a:ext uri="{FF2B5EF4-FFF2-40B4-BE49-F238E27FC236}">
                <a16:creationId xmlns:a16="http://schemas.microsoft.com/office/drawing/2014/main" id="{47DD7414-68EE-4663-B83B-8891592FBD98}"/>
              </a:ext>
            </a:extLst>
          </p:cNvPr>
          <p:cNvSpPr/>
          <p:nvPr/>
        </p:nvSpPr>
        <p:spPr>
          <a:xfrm>
            <a:off x="10643095" y="1394628"/>
            <a:ext cx="1337403" cy="799856"/>
          </a:xfrm>
          <a:prstGeom prst="borderCallout1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조금</a:t>
            </a:r>
            <a:endParaRPr lang="en-US" sz="3200" b="1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F987F58-C613-42E0-AD4E-07EB2C687935}"/>
              </a:ext>
            </a:extLst>
          </p:cNvPr>
          <p:cNvCxnSpPr>
            <a:cxnSpLocks/>
          </p:cNvCxnSpPr>
          <p:nvPr/>
        </p:nvCxnSpPr>
        <p:spPr>
          <a:xfrm>
            <a:off x="8445242" y="4968240"/>
            <a:ext cx="28078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llout: Line 26">
            <a:extLst>
              <a:ext uri="{FF2B5EF4-FFF2-40B4-BE49-F238E27FC236}">
                <a16:creationId xmlns:a16="http://schemas.microsoft.com/office/drawing/2014/main" id="{B44317A4-294D-4727-B2DD-638F50987252}"/>
              </a:ext>
            </a:extLst>
          </p:cNvPr>
          <p:cNvSpPr/>
          <p:nvPr/>
        </p:nvSpPr>
        <p:spPr>
          <a:xfrm>
            <a:off x="9672320" y="5289415"/>
            <a:ext cx="2021839" cy="799856"/>
          </a:xfrm>
          <a:prstGeom prst="borderCallout1">
            <a:avLst>
              <a:gd name="adj1" fmla="val 18750"/>
              <a:gd name="adj2" fmla="val -8333"/>
              <a:gd name="adj3" fmla="val -37387"/>
              <a:gd name="adj4" fmla="val -2617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맹랑하다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9" grpId="0"/>
      <p:bldP spid="20" grpId="0"/>
      <p:bldP spid="21" grpId="0"/>
      <p:bldP spid="8" grpId="0" animBg="1"/>
      <p:bldP spid="24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6880" y="950246"/>
            <a:ext cx="8676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문화 콘서트 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소식에 대한 뉴스 듣기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993119" y="95024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38</a:t>
            </a:r>
            <a:endParaRPr lang="en-US" sz="1600" dirty="0"/>
          </a:p>
        </p:txBody>
      </p:sp>
      <p:pic>
        <p:nvPicPr>
          <p:cNvPr id="13" name="038 (1)">
            <a:hlinkClick r:id="" action="ppaction://media"/>
            <a:extLst>
              <a:ext uri="{FF2B5EF4-FFF2-40B4-BE49-F238E27FC236}">
                <a16:creationId xmlns:a16="http://schemas.microsoft.com/office/drawing/2014/main" id="{67E4A172-D1A5-4529-97F9-F82694837F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69114" y="967830"/>
            <a:ext cx="924006" cy="924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A0CEE-8C8B-47E9-BDC2-0E83C9A2C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486" y="1708843"/>
            <a:ext cx="7237769" cy="4071245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F4DF53-F4BF-4B78-AAAD-B612952F8F05}"/>
              </a:ext>
            </a:extLst>
          </p:cNvPr>
          <p:cNvSpPr/>
          <p:nvPr/>
        </p:nvSpPr>
        <p:spPr>
          <a:xfrm>
            <a:off x="1568784" y="5763532"/>
            <a:ext cx="5346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https://www.youtube.com/watch?v=p5PO9zoQDc8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3F1A99-F17A-4C79-BF9D-5CADEBA42353}"/>
              </a:ext>
            </a:extLst>
          </p:cNvPr>
          <p:cNvSpPr txBox="1"/>
          <p:nvPr/>
        </p:nvSpPr>
        <p:spPr>
          <a:xfrm>
            <a:off x="7657824" y="2066957"/>
            <a:ext cx="4475848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소나기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의 작가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황순원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의 이름을 딴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문학촌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 경기도 양평에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구경해 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CE9307-5710-44DA-B051-460F230318E2}"/>
              </a:ext>
            </a:extLst>
          </p:cNvPr>
          <p:cNvSpPr/>
          <p:nvPr/>
        </p:nvSpPr>
        <p:spPr>
          <a:xfrm>
            <a:off x="8157863" y="4308085"/>
            <a:ext cx="3505200" cy="145544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양평 황수원 문학촌 홈페이지</a:t>
            </a:r>
            <a:r>
              <a:rPr lang="en-US" altLang="ko-KR" sz="2400" dirty="0">
                <a:solidFill>
                  <a:schemeClr val="tx1"/>
                </a:solidFill>
              </a:rPr>
              <a:t>: </a:t>
            </a:r>
            <a:r>
              <a:rPr lang="en-US" altLang="ko-KR" sz="2400" dirty="0">
                <a:solidFill>
                  <a:schemeClr val="tx1"/>
                </a:solidFill>
                <a:hlinkClick r:id="rId9"/>
              </a:rPr>
              <a:t>http://www.sonagi.go/kr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/>
      <p:bldP spid="21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14</a:t>
            </a:r>
            <a:endParaRPr lang="en-US" sz="4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E81AEF-CBAA-406A-B6B7-39EE464F0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056880" cy="6344776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35400" y="2169744"/>
            <a:ext cx="369680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소설 </a:t>
            </a:r>
            <a:r>
              <a:rPr lang="en-US" altLang="ko-KR" sz="8000" b="1" kern="0" dirty="0">
                <a:latin typeface="+mj-lt"/>
                <a:ea typeface="Malgun Gothic" panose="020B0503020000020004" pitchFamily="34" charset="-127"/>
              </a:rPr>
              <a:t>‘</a:t>
            </a:r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소나기</a:t>
            </a:r>
            <a:r>
              <a:rPr lang="en-US" altLang="ko-KR" sz="8000" b="1" kern="0" dirty="0">
                <a:latin typeface="+mj-lt"/>
                <a:ea typeface="Malgun Gothic" panose="020B0503020000020004" pitchFamily="34" charset="-127"/>
              </a:rPr>
              <a:t>’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135798" y="846214"/>
            <a:ext cx="3135722" cy="234120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기억에 남는 문학 작품 소개하기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373120" y="1021634"/>
            <a:ext cx="68275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가장 기억에 남는 소설은 무엇입니까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373120" y="1758175"/>
            <a:ext cx="833120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dirty="0">
                <a:solidFill>
                  <a:srgbClr val="C00000"/>
                </a:solidFill>
                <a:latin typeface="+mn-ea"/>
              </a:rPr>
              <a:t>그 소설에서 어떤 장면</a:t>
            </a: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3200" dirty="0">
                <a:solidFill>
                  <a:srgbClr val="C00000"/>
                </a:solidFill>
                <a:latin typeface="+mn-ea"/>
              </a:rPr>
              <a:t>또는 구절</a:t>
            </a: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)</a:t>
            </a:r>
            <a:r>
              <a:rPr lang="ko-KR" altLang="en-US" sz="3200" dirty="0">
                <a:solidFill>
                  <a:srgbClr val="C00000"/>
                </a:solidFill>
                <a:latin typeface="+mn-ea"/>
              </a:rPr>
              <a:t>이 가장 인상적이었습니까</a:t>
            </a: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?</a:t>
            </a:r>
            <a:endParaRPr lang="en-US" sz="32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8E6A66A-7887-421D-BD7F-4FEB50A21F8D}"/>
              </a:ext>
            </a:extLst>
          </p:cNvPr>
          <p:cNvSpPr/>
          <p:nvPr/>
        </p:nvSpPr>
        <p:spPr>
          <a:xfrm>
            <a:off x="135798" y="3713761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소설 제목</a:t>
            </a:r>
            <a:endParaRPr lang="en-US" sz="2800" b="1" dirty="0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386A9ABE-8446-4A29-82F1-ED5FEBBAA6A4}"/>
              </a:ext>
            </a:extLst>
          </p:cNvPr>
          <p:cNvSpPr/>
          <p:nvPr/>
        </p:nvSpPr>
        <p:spPr>
          <a:xfrm>
            <a:off x="2353899" y="3713761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작가</a:t>
            </a:r>
            <a:endParaRPr lang="en-US" sz="2800" b="1" dirty="0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9B364D96-A609-48C9-972A-CBCB356AA007}"/>
              </a:ext>
            </a:extLst>
          </p:cNvPr>
          <p:cNvSpPr/>
          <p:nvPr/>
        </p:nvSpPr>
        <p:spPr>
          <a:xfrm>
            <a:off x="4572000" y="3695684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주제</a:t>
            </a:r>
            <a:endParaRPr lang="en-US" sz="2800" b="1" dirty="0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2C4509E2-2912-442F-ACBD-8647EC4C546A}"/>
              </a:ext>
            </a:extLst>
          </p:cNvPr>
          <p:cNvSpPr/>
          <p:nvPr/>
        </p:nvSpPr>
        <p:spPr>
          <a:xfrm>
            <a:off x="135798" y="4623329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배경</a:t>
            </a:r>
            <a:endParaRPr lang="en-US" sz="2800" b="1" dirty="0"/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47148074-5DD1-49D8-9725-D6708DEBA92B}"/>
              </a:ext>
            </a:extLst>
          </p:cNvPr>
          <p:cNvSpPr/>
          <p:nvPr/>
        </p:nvSpPr>
        <p:spPr>
          <a:xfrm>
            <a:off x="2353899" y="4623329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내용</a:t>
            </a:r>
            <a:endParaRPr lang="en-US" sz="2800" b="1" dirty="0"/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765DC8C0-57EC-40DD-A20C-929241D43AD9}"/>
              </a:ext>
            </a:extLst>
          </p:cNvPr>
          <p:cNvSpPr/>
          <p:nvPr/>
        </p:nvSpPr>
        <p:spPr>
          <a:xfrm>
            <a:off x="4572000" y="4623329"/>
            <a:ext cx="2038442" cy="746760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느낌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1D064D-5E20-487E-8A1D-4E5F254AB713}"/>
              </a:ext>
            </a:extLst>
          </p:cNvPr>
          <p:cNvSpPr txBox="1"/>
          <p:nvPr/>
        </p:nvSpPr>
        <p:spPr>
          <a:xfrm>
            <a:off x="6949440" y="3873143"/>
            <a:ext cx="5242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자신이 선택한 소설에 관한 정보를 메모하고 친구들에게 소개해 보세요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품사 별로 나눠 읽기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643447"/>
              </p:ext>
            </p:extLst>
          </p:nvPr>
        </p:nvGraphicFramePr>
        <p:xfrm>
          <a:off x="-1" y="679025"/>
          <a:ext cx="12192000" cy="54136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135340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갈림길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갈밭머리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여물어가다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35340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쪽빛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호두알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만지작거리다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  <a:tr h="135340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전답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악상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대가 끊기다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623555"/>
                  </a:ext>
                </a:extLst>
              </a:tr>
              <a:tr h="135340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남폿불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까무룩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변변히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100644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6EACAF-9573-4770-89C8-69A93D4AC16A}"/>
              </a:ext>
            </a:extLst>
          </p:cNvPr>
          <p:cNvSpPr/>
          <p:nvPr/>
        </p:nvSpPr>
        <p:spPr>
          <a:xfrm>
            <a:off x="8128000" y="679026"/>
            <a:ext cx="4063999" cy="395515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15F78-01CA-41BA-9E6E-5E7C48BF5C82}"/>
              </a:ext>
            </a:extLst>
          </p:cNvPr>
          <p:cNvSpPr/>
          <p:nvPr/>
        </p:nvSpPr>
        <p:spPr>
          <a:xfrm>
            <a:off x="4064001" y="4724458"/>
            <a:ext cx="8127999" cy="1368203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BF6286-ACBE-4921-B3E4-F1DDD4C7C3D5}"/>
              </a:ext>
            </a:extLst>
          </p:cNvPr>
          <p:cNvSpPr/>
          <p:nvPr/>
        </p:nvSpPr>
        <p:spPr>
          <a:xfrm>
            <a:off x="4165599" y="1402079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갈대밭 근처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4C1747A-4E41-4D36-84D6-647B9BDBE460}"/>
              </a:ext>
            </a:extLst>
          </p:cNvPr>
          <p:cNvSpPr/>
          <p:nvPr/>
        </p:nvSpPr>
        <p:spPr>
          <a:xfrm>
            <a:off x="101599" y="2753541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짙은 파란색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C52092-E684-42E5-8E08-69B4EB5F1829}"/>
              </a:ext>
            </a:extLst>
          </p:cNvPr>
          <p:cNvSpPr/>
          <p:nvPr/>
        </p:nvSpPr>
        <p:spPr>
          <a:xfrm>
            <a:off x="4165599" y="5445703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200" dirty="0"/>
              <a:t>정신이 갑자기 흐려지는 모양</a:t>
            </a:r>
            <a:endParaRPr lang="en-US" sz="22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4E9CD-520F-4F9F-9C60-C9949FC4D719}"/>
              </a:ext>
            </a:extLst>
          </p:cNvPr>
          <p:cNvSpPr/>
          <p:nvPr/>
        </p:nvSpPr>
        <p:spPr>
          <a:xfrm>
            <a:off x="101599" y="4079479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논밭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187ADD1-47CE-40A9-8338-597794A03583}"/>
              </a:ext>
            </a:extLst>
          </p:cNvPr>
          <p:cNvSpPr/>
          <p:nvPr/>
        </p:nvSpPr>
        <p:spPr>
          <a:xfrm>
            <a:off x="4165599" y="4077500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부모보다 자식이 먼저 죽는 경우</a:t>
            </a:r>
            <a:endParaRPr lang="en-US" sz="20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CD2BBB9-F1F2-403A-A071-596533EBF661}"/>
              </a:ext>
            </a:extLst>
          </p:cNvPr>
          <p:cNvSpPr/>
          <p:nvPr/>
        </p:nvSpPr>
        <p:spPr>
          <a:xfrm>
            <a:off x="101599" y="5445702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남포등에 켜 놓은 불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73BD06-02BC-4049-8FAE-61B656A74387}"/>
              </a:ext>
            </a:extLst>
          </p:cNvPr>
          <p:cNvSpPr/>
          <p:nvPr/>
        </p:nvSpPr>
        <p:spPr>
          <a:xfrm>
            <a:off x="8229601" y="5408559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제대로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198151C-A535-4B0C-8D80-82E796D4BC68}"/>
              </a:ext>
            </a:extLst>
          </p:cNvPr>
          <p:cNvSpPr/>
          <p:nvPr/>
        </p:nvSpPr>
        <p:spPr>
          <a:xfrm>
            <a:off x="8229601" y="1407400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과일</a:t>
            </a:r>
            <a:r>
              <a:rPr lang="en-US" altLang="ko-KR" sz="2000" dirty="0"/>
              <a:t>·</a:t>
            </a:r>
            <a:r>
              <a:rPr lang="ko-KR" altLang="en-US" sz="2000" dirty="0"/>
              <a:t>곡식이 알이 들어 잘 익다</a:t>
            </a:r>
            <a:endParaRPr lang="en-US" sz="20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15AA7BD-480D-4EDA-A9FE-63E1279A492C}"/>
              </a:ext>
            </a:extLst>
          </p:cNvPr>
          <p:cNvSpPr/>
          <p:nvPr/>
        </p:nvSpPr>
        <p:spPr>
          <a:xfrm>
            <a:off x="101599" y="1384541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여러 갈래로 갈린 길</a:t>
            </a:r>
            <a:endParaRPr lang="en-US" sz="28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543D183-738B-468B-8650-4A417522F275}"/>
              </a:ext>
            </a:extLst>
          </p:cNvPr>
          <p:cNvSpPr/>
          <p:nvPr/>
        </p:nvSpPr>
        <p:spPr>
          <a:xfrm>
            <a:off x="4165599" y="2739789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작고 둥근 호두 열매</a:t>
            </a:r>
            <a:endParaRPr lang="en-US" sz="28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CDDE247-E468-4AFB-AA4E-F33CA6C72092}"/>
              </a:ext>
            </a:extLst>
          </p:cNvPr>
          <p:cNvSpPr/>
          <p:nvPr/>
        </p:nvSpPr>
        <p:spPr>
          <a:xfrm>
            <a:off x="8229600" y="2753541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가볍게 주무르듯이 자꾸 만지다</a:t>
            </a:r>
            <a:endParaRPr lang="en-US" sz="20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989D1BC-A4C9-4CBB-A828-42DD3CE950E2}"/>
              </a:ext>
            </a:extLst>
          </p:cNvPr>
          <p:cNvSpPr/>
          <p:nvPr/>
        </p:nvSpPr>
        <p:spPr>
          <a:xfrm>
            <a:off x="8229600" y="4062243"/>
            <a:ext cx="3860800" cy="62460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자손이 끊어지다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87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588577" y="1778623"/>
            <a:ext cx="11035863" cy="24777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dirty="0">
                <a:latin typeface="+mn-ea"/>
              </a:rPr>
              <a:t>소년은 저도 모르게 주머니 속 호두알을 만지작거리며</a:t>
            </a:r>
            <a:r>
              <a:rPr lang="en-US" altLang="ko-KR" sz="4000" dirty="0">
                <a:latin typeface="+mn-ea"/>
              </a:rPr>
              <a:t>, </a:t>
            </a:r>
            <a:r>
              <a:rPr lang="ko-KR" altLang="en-US" sz="4000" dirty="0">
                <a:latin typeface="+mn-ea"/>
              </a:rPr>
              <a:t>한 손으로는 수없이 갈꽃을 휘어 꺾고 있었다</a:t>
            </a:r>
            <a:r>
              <a:rPr lang="en-US" altLang="ko-KR" sz="4000" dirty="0">
                <a:latin typeface="+mn-ea"/>
              </a:rPr>
              <a:t>.</a:t>
            </a:r>
            <a:endParaRPr lang="en-US" sz="4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588577" y="4565657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소년의 마음이 어떤 상태인 것 같아요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136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216368" y="1034279"/>
            <a:ext cx="73869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en-US" altLang="ko-KR" sz="3200" dirty="0"/>
              <a:t>‘</a:t>
            </a:r>
            <a:r>
              <a:rPr lang="ko-KR" altLang="en-US" sz="3200" dirty="0"/>
              <a:t>소나기</a:t>
            </a:r>
            <a:r>
              <a:rPr lang="en-US" altLang="ko-KR" sz="3200" dirty="0"/>
              <a:t>’</a:t>
            </a:r>
            <a:r>
              <a:rPr lang="ko-KR" altLang="en-US" sz="3200" dirty="0"/>
              <a:t>의 한 구절 읽기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23EDC6-7394-4BE0-927F-409FA20539CA}"/>
              </a:ext>
            </a:extLst>
          </p:cNvPr>
          <p:cNvSpPr txBox="1"/>
          <p:nvPr/>
        </p:nvSpPr>
        <p:spPr>
          <a:xfrm>
            <a:off x="588577" y="5279030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망설이는 마음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마음 속 갈등이 느껴지나요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136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C154D11-AB4E-4C2A-A8AE-289D9219D4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088" t="16074" r="12404" b="43640"/>
          <a:stretch/>
        </p:blipFill>
        <p:spPr>
          <a:xfrm>
            <a:off x="0" y="731070"/>
            <a:ext cx="12192000" cy="38104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F155886-8454-4517-A3C0-B923583D4827}"/>
              </a:ext>
            </a:extLst>
          </p:cNvPr>
          <p:cNvCxnSpPr>
            <a:cxnSpLocks/>
          </p:cNvCxnSpPr>
          <p:nvPr/>
        </p:nvCxnSpPr>
        <p:spPr>
          <a:xfrm>
            <a:off x="1889760" y="1945640"/>
            <a:ext cx="1168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21D0BDB-5EBC-4564-9DA1-EC4203F7C321}"/>
              </a:ext>
            </a:extLst>
          </p:cNvPr>
          <p:cNvCxnSpPr>
            <a:cxnSpLocks/>
          </p:cNvCxnSpPr>
          <p:nvPr/>
        </p:nvCxnSpPr>
        <p:spPr>
          <a:xfrm>
            <a:off x="9197613" y="1427480"/>
            <a:ext cx="1046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28F3A0C-3F75-4BFA-ABEA-7FA075FC892C}"/>
              </a:ext>
            </a:extLst>
          </p:cNvPr>
          <p:cNvCxnSpPr>
            <a:cxnSpLocks/>
          </p:cNvCxnSpPr>
          <p:nvPr/>
        </p:nvCxnSpPr>
        <p:spPr>
          <a:xfrm>
            <a:off x="4043680" y="3479800"/>
            <a:ext cx="792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BD50D28-5DD1-46E9-ADCA-EFA8E15DECD2}"/>
              </a:ext>
            </a:extLst>
          </p:cNvPr>
          <p:cNvSpPr txBox="1"/>
          <p:nvPr/>
        </p:nvSpPr>
        <p:spPr>
          <a:xfrm>
            <a:off x="609600" y="4830796"/>
            <a:ext cx="115824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소설 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소나기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의 마지막 부분을 함께 읽을 거예요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결말이 어떨 것 같아요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4122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136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7273453-15FE-4CBD-A2B6-FEFB8226FC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916" t="14668" r="10417" b="40930"/>
          <a:stretch/>
        </p:blipFill>
        <p:spPr>
          <a:xfrm>
            <a:off x="-1" y="744605"/>
            <a:ext cx="12192000" cy="402432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35727C-BFFA-4B9B-BC08-AC903AA078AA}"/>
              </a:ext>
            </a:extLst>
          </p:cNvPr>
          <p:cNvCxnSpPr>
            <a:cxnSpLocks/>
          </p:cNvCxnSpPr>
          <p:nvPr/>
        </p:nvCxnSpPr>
        <p:spPr>
          <a:xfrm>
            <a:off x="1849120" y="1290092"/>
            <a:ext cx="792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E191D1-854D-4308-8941-5C4785C489EE}"/>
              </a:ext>
            </a:extLst>
          </p:cNvPr>
          <p:cNvCxnSpPr>
            <a:cxnSpLocks/>
          </p:cNvCxnSpPr>
          <p:nvPr/>
        </p:nvCxnSpPr>
        <p:spPr>
          <a:xfrm>
            <a:off x="4958080" y="2773452"/>
            <a:ext cx="568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C48FECE-C7B3-477A-977C-51CA48750383}"/>
              </a:ext>
            </a:extLst>
          </p:cNvPr>
          <p:cNvCxnSpPr>
            <a:cxnSpLocks/>
          </p:cNvCxnSpPr>
          <p:nvPr/>
        </p:nvCxnSpPr>
        <p:spPr>
          <a:xfrm>
            <a:off x="1849120" y="3240812"/>
            <a:ext cx="568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822960" y="3748812"/>
            <a:ext cx="792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609600" y="5038190"/>
            <a:ext cx="115824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향토색 짙은 어휘들에 주의를 기울이면서 읽으세요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 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136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82C98F1-F000-4EA8-B9F3-84673A973F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916" t="58803" r="10417" b="12212"/>
          <a:stretch/>
        </p:blipFill>
        <p:spPr>
          <a:xfrm>
            <a:off x="0" y="735179"/>
            <a:ext cx="12192000" cy="262694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6029383" y="1703406"/>
            <a:ext cx="792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97A7DE-01EF-4039-AD44-D092ECD45EBF}"/>
              </a:ext>
            </a:extLst>
          </p:cNvPr>
          <p:cNvCxnSpPr>
            <a:cxnSpLocks/>
          </p:cNvCxnSpPr>
          <p:nvPr/>
        </p:nvCxnSpPr>
        <p:spPr>
          <a:xfrm>
            <a:off x="422007" y="2195171"/>
            <a:ext cx="10862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10E77C-226F-414A-BFBD-5ED1F8F1ABCB}"/>
              </a:ext>
            </a:extLst>
          </p:cNvPr>
          <p:cNvCxnSpPr>
            <a:cxnSpLocks/>
          </p:cNvCxnSpPr>
          <p:nvPr/>
        </p:nvCxnSpPr>
        <p:spPr>
          <a:xfrm>
            <a:off x="6579909" y="2195171"/>
            <a:ext cx="26177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1C8F2569-F638-45DE-801F-48E6D69AADA5}"/>
              </a:ext>
            </a:extLst>
          </p:cNvPr>
          <p:cNvSpPr/>
          <p:nvPr/>
        </p:nvSpPr>
        <p:spPr>
          <a:xfrm>
            <a:off x="5618480" y="522563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136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0CFAD7-7A99-41D7-93BB-FDECC961084C}"/>
              </a:ext>
            </a:extLst>
          </p:cNvPr>
          <p:cNvSpPr txBox="1"/>
          <p:nvPr/>
        </p:nvSpPr>
        <p:spPr>
          <a:xfrm>
            <a:off x="609600" y="3495797"/>
            <a:ext cx="115824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결말에 대한 느낌을 얘기해 보세요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C9B15C-2CB6-431A-8F93-CF5F0EDFEE7E}"/>
              </a:ext>
            </a:extLst>
          </p:cNvPr>
          <p:cNvSpPr/>
          <p:nvPr/>
        </p:nvSpPr>
        <p:spPr>
          <a:xfrm>
            <a:off x="609600" y="4224123"/>
            <a:ext cx="4622276" cy="178415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비극적 결말은 사랑의 순수성을 강조하는 역할을 한답니다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0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3EF4AB-CB08-4548-80C2-079216E83977}"/>
              </a:ext>
            </a:extLst>
          </p:cNvPr>
          <p:cNvSpPr/>
          <p:nvPr/>
        </p:nvSpPr>
        <p:spPr>
          <a:xfrm>
            <a:off x="0" y="850554"/>
            <a:ext cx="12203522" cy="31927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137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614680" y="4377617"/>
            <a:ext cx="1143690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작가라면 결말을 어떻게 바꾸고 싶어요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 연습문제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3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번에 직접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74441" y="5341835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소나기의 마지막 장면을 다시 써 볼 거예요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17" y="975922"/>
            <a:ext cx="1323688" cy="142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D5D6E-BAB1-41CB-A476-F92DEA054392}"/>
              </a:ext>
            </a:extLst>
          </p:cNvPr>
          <p:cNvSpPr txBox="1"/>
          <p:nvPr/>
        </p:nvSpPr>
        <p:spPr>
          <a:xfrm>
            <a:off x="614680" y="1027522"/>
            <a:ext cx="109741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‘</a:t>
            </a:r>
            <a:r>
              <a:rPr lang="ko-KR" altLang="en-US" sz="3000" b="1" dirty="0"/>
              <a:t>소나기</a:t>
            </a:r>
            <a:r>
              <a:rPr lang="en-US" altLang="ko-KR" sz="3000" b="1" dirty="0"/>
              <a:t>’ </a:t>
            </a:r>
            <a:r>
              <a:rPr lang="ko-KR" altLang="en-US" sz="3000" b="1" dirty="0"/>
              <a:t>전개 구조</a:t>
            </a:r>
            <a:endParaRPr lang="en-US" altLang="ko-KR" sz="3000" b="1" dirty="0"/>
          </a:p>
          <a:p>
            <a:r>
              <a:rPr lang="en-US" sz="3000" dirty="0"/>
              <a:t>(</a:t>
            </a:r>
            <a:r>
              <a:rPr lang="ko-KR" altLang="en-US" sz="3000" dirty="0"/>
              <a:t>발단</a:t>
            </a:r>
            <a:r>
              <a:rPr lang="en-US" altLang="ko-KR" sz="3000" dirty="0"/>
              <a:t>) </a:t>
            </a:r>
            <a:r>
              <a:rPr lang="ko-KR" altLang="en-US" sz="3000" dirty="0"/>
              <a:t>소년이 서울에서 온 소녀를 만남</a:t>
            </a:r>
            <a:endParaRPr lang="en-US" altLang="ko-KR" sz="3000" dirty="0"/>
          </a:p>
          <a:p>
            <a:r>
              <a:rPr lang="en-US" sz="3000" dirty="0"/>
              <a:t>(</a:t>
            </a:r>
            <a:r>
              <a:rPr lang="ko-KR" altLang="en-US" sz="3000" dirty="0"/>
              <a:t>전개</a:t>
            </a:r>
            <a:r>
              <a:rPr lang="en-US" altLang="ko-KR" sz="3000" dirty="0"/>
              <a:t>) </a:t>
            </a:r>
            <a:r>
              <a:rPr lang="ko-KR" altLang="en-US" sz="3000" dirty="0"/>
              <a:t>서로 사귀게 되어 둘은 토요일 오후를 즐겁게 지냄</a:t>
            </a:r>
            <a:endParaRPr lang="en-US" altLang="ko-KR" sz="3000" dirty="0"/>
          </a:p>
          <a:p>
            <a:r>
              <a:rPr lang="en-US" sz="3000" dirty="0"/>
              <a:t>(</a:t>
            </a:r>
            <a:r>
              <a:rPr lang="ko-KR" altLang="en-US" sz="3000" dirty="0"/>
              <a:t>절정</a:t>
            </a:r>
            <a:r>
              <a:rPr lang="en-US" altLang="ko-KR" sz="3000" dirty="0"/>
              <a:t>) </a:t>
            </a:r>
            <a:r>
              <a:rPr lang="ko-KR" altLang="en-US" sz="3000" dirty="0"/>
              <a:t>소나기로 인해 비를 피하면서 둘은 더욱 친근해짐</a:t>
            </a:r>
            <a:endParaRPr lang="en-US" altLang="ko-KR" sz="3000" dirty="0"/>
          </a:p>
          <a:p>
            <a:r>
              <a:rPr lang="en-US" sz="3000" dirty="0"/>
              <a:t>(</a:t>
            </a:r>
            <a:r>
              <a:rPr lang="ko-KR" altLang="en-US" sz="3000" dirty="0"/>
              <a:t>전환</a:t>
            </a:r>
            <a:r>
              <a:rPr lang="en-US" altLang="ko-KR" sz="3000" dirty="0"/>
              <a:t>) </a:t>
            </a:r>
            <a:r>
              <a:rPr lang="ko-KR" altLang="en-US" sz="3000" dirty="0"/>
              <a:t>소녀와 헤어지게 됨</a:t>
            </a:r>
            <a:r>
              <a:rPr lang="en-US" altLang="ko-KR" sz="3000" dirty="0"/>
              <a:t>(</a:t>
            </a:r>
            <a:r>
              <a:rPr lang="ko-KR" altLang="en-US" sz="3000" dirty="0"/>
              <a:t>소녀네가 이사를 가게 됨</a:t>
            </a:r>
            <a:r>
              <a:rPr lang="en-US" altLang="ko-KR" sz="3000" dirty="0"/>
              <a:t>)</a:t>
            </a:r>
          </a:p>
          <a:p>
            <a:r>
              <a:rPr lang="en-US" sz="3000" dirty="0"/>
              <a:t>(</a:t>
            </a:r>
            <a:r>
              <a:rPr lang="ko-KR" altLang="en-US" sz="3000" dirty="0"/>
              <a:t>결말</a:t>
            </a:r>
            <a:r>
              <a:rPr lang="en-US" altLang="ko-KR" sz="3000" dirty="0"/>
              <a:t>) </a:t>
            </a:r>
            <a:r>
              <a:rPr lang="ko-KR" altLang="en-US" sz="3000" dirty="0"/>
              <a:t>소녀의 죽음</a:t>
            </a:r>
            <a:endParaRPr lang="en-US" sz="3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ECA0EB-389A-4DA8-B298-BA113703552D}"/>
              </a:ext>
            </a:extLst>
          </p:cNvPr>
          <p:cNvSpPr/>
          <p:nvPr/>
        </p:nvSpPr>
        <p:spPr>
          <a:xfrm>
            <a:off x="603158" y="3346515"/>
            <a:ext cx="3533114" cy="565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0" y="5604300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언젠가 여러분이 이 작가들의 작품을 다 읽는 날이 오기를 바랍니다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13865"/>
            <a:ext cx="2922309" cy="12415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79FE8-C327-45E3-8CD9-2ECEEA361EEA}"/>
              </a:ext>
            </a:extLst>
          </p:cNvPr>
          <p:cNvSpPr txBox="1"/>
          <p:nvPr/>
        </p:nvSpPr>
        <p:spPr>
          <a:xfrm>
            <a:off x="3289954" y="424397"/>
            <a:ext cx="6834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/>
              <a:t>한국인이 좋아하는 작가</a:t>
            </a:r>
            <a:endParaRPr lang="en-US" sz="4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DF1F3A-F8B5-4BA6-A591-725BFDFB2F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041" t="16629" r="52990" b="59035"/>
          <a:stretch/>
        </p:blipFill>
        <p:spPr>
          <a:xfrm>
            <a:off x="190676" y="1213296"/>
            <a:ext cx="3756487" cy="21453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7B19FD-22BF-45CD-820E-2D42750D46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8234" t="16629" r="27797" b="59035"/>
          <a:stretch/>
        </p:blipFill>
        <p:spPr>
          <a:xfrm>
            <a:off x="4156387" y="1217686"/>
            <a:ext cx="3756487" cy="2145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241305-2822-4834-BAFE-B51A33772D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041" t="42031" r="52990" b="34290"/>
          <a:stretch/>
        </p:blipFill>
        <p:spPr>
          <a:xfrm>
            <a:off x="8122098" y="1213295"/>
            <a:ext cx="3860679" cy="21453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08C867-2837-49F6-830A-27C4CBC44D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8086" t="42227" r="28457" b="33957"/>
          <a:stretch/>
        </p:blipFill>
        <p:spPr>
          <a:xfrm>
            <a:off x="190676" y="3453940"/>
            <a:ext cx="3756487" cy="21453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96ACF9-3B59-49DE-AF55-0D98AF0F2A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066" t="67523" r="53477" b="8661"/>
          <a:stretch/>
        </p:blipFill>
        <p:spPr>
          <a:xfrm>
            <a:off x="4156386" y="3453939"/>
            <a:ext cx="3756487" cy="21453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A5838B-C868-466E-979C-56A6D338A7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8086" t="67247" r="27796" b="8937"/>
          <a:stretch/>
        </p:blipFill>
        <p:spPr>
          <a:xfrm>
            <a:off x="8122096" y="3453939"/>
            <a:ext cx="3862411" cy="21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899920" y="1922109"/>
            <a:ext cx="7900486" cy="3663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dirty="0">
                <a:latin typeface="+mn-ea"/>
              </a:rPr>
              <a:t>연극 대본을 써 본 적 있나요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dirty="0">
                <a:latin typeface="+mn-ea"/>
              </a:rPr>
              <a:t>자신이 읽은 소설 속의 한 장면을 생각해 보세요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기억에 남는 대사들이 있나요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dirty="0">
                <a:latin typeface="+mn-ea"/>
              </a:rPr>
              <a:t>그 대사들을 그대로 적어도 좋고 상상력을 발휘해서 내용을 더 풍부하게 만들어도 좋아요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워크북 </a:t>
            </a:r>
            <a:r>
              <a:rPr lang="en-US" altLang="ko-KR" sz="2800" dirty="0">
                <a:latin typeface="+mn-ea"/>
              </a:rPr>
              <a:t>58</a:t>
            </a:r>
            <a:r>
              <a:rPr lang="ko-KR" altLang="en-US" sz="2800" dirty="0">
                <a:latin typeface="+mn-ea"/>
              </a:rPr>
              <a:t>쪽에 </a:t>
            </a:r>
            <a:r>
              <a:rPr lang="en-US" altLang="ko-KR" sz="2800" dirty="0">
                <a:latin typeface="+mn-ea"/>
              </a:rPr>
              <a:t>&lt;</a:t>
            </a:r>
            <a:r>
              <a:rPr lang="ko-KR" altLang="en-US" sz="2800" dirty="0">
                <a:latin typeface="+mn-ea"/>
              </a:rPr>
              <a:t>보기</a:t>
            </a:r>
            <a:r>
              <a:rPr lang="en-US" altLang="ko-KR" sz="2800" dirty="0">
                <a:latin typeface="+mn-ea"/>
              </a:rPr>
              <a:t>&gt;</a:t>
            </a:r>
            <a:r>
              <a:rPr lang="ko-KR" altLang="en-US" sz="2800" dirty="0">
                <a:latin typeface="+mn-ea"/>
              </a:rPr>
              <a:t>가 있어요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잘 읽고 그와 같은 형식으로 대본을 써 보기 바랍니다</a:t>
            </a:r>
            <a:r>
              <a:rPr lang="en-US" altLang="ko-KR" sz="2800" dirty="0">
                <a:latin typeface="+mn-ea"/>
              </a:rPr>
              <a:t>. (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!)</a:t>
            </a:r>
            <a:endParaRPr lang="en-US" sz="28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81104" y="60833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4153865" y="1773284"/>
            <a:ext cx="8038135" cy="62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이 그림은 소설 </a:t>
            </a:r>
            <a:r>
              <a:rPr lang="en-US" altLang="ko-KR" sz="3200" b="1" dirty="0">
                <a:latin typeface="+mn-ea"/>
              </a:rPr>
              <a:t>‘</a:t>
            </a:r>
            <a:r>
              <a:rPr lang="ko-KR" altLang="en-US" sz="3200" b="1" dirty="0">
                <a:latin typeface="+mn-ea"/>
              </a:rPr>
              <a:t>소나기</a:t>
            </a:r>
            <a:r>
              <a:rPr lang="en-US" altLang="ko-KR" sz="3200" b="1" dirty="0">
                <a:latin typeface="+mn-ea"/>
              </a:rPr>
              <a:t>‘</a:t>
            </a:r>
            <a:r>
              <a:rPr lang="ko-KR" altLang="en-US" sz="3200" b="1" dirty="0">
                <a:latin typeface="+mn-ea"/>
              </a:rPr>
              <a:t>의 한 장면이에요</a:t>
            </a:r>
            <a:r>
              <a:rPr lang="en-US" altLang="ko-KR" sz="3200" b="1" dirty="0">
                <a:latin typeface="+mn-ea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4153865" y="2613621"/>
            <a:ext cx="8038135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이 소설의 등장인물은 누구인 것 같아요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4153866" y="3470566"/>
            <a:ext cx="6208536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이 장면은 어떤 장면일까요</a:t>
            </a:r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4153866" y="4314109"/>
            <a:ext cx="6149064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소설 읽는 것을 좋아해요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82B53-0EC0-4743-BB20-AA2A15B0E95C}"/>
              </a:ext>
            </a:extLst>
          </p:cNvPr>
          <p:cNvSpPr txBox="1"/>
          <p:nvPr/>
        </p:nvSpPr>
        <p:spPr>
          <a:xfrm>
            <a:off x="4153864" y="5171054"/>
            <a:ext cx="7784543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한국의 문학 작품 중 읽어 본 것이 있어요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0AC528-A3C9-415B-B8DD-A5C267730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" y="264160"/>
            <a:ext cx="3806156" cy="299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https://www.youtube.com/watch?v=Gsa0SR9IzcI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https://www.youtube.com/watch?v=p5PO9zoQDc8</a:t>
            </a:r>
            <a:endParaRPr lang="en-US" altLang="ko-K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https://favpng.com/png_view/school-book-review-reading-clip-art-png/Egiff0bk</a:t>
            </a:r>
            <a:endParaRPr lang="en-US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https://ac-illust.com/ko/clip-art/893084/%EC%B9%9C%EA%B5%AC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https://www.cleanpng.com/png-post-it-note-memorandum-paper-clip-art-thumbtack-812697/download-png.html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14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한국의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문학 작품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을 읽고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감상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을 말하고 작품을 소개해 볼 겁니다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81240" y="2002094"/>
            <a:ext cx="535060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한국의 문학 작품을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문학 작품을 읽고 감상을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64599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974080" y="2002093"/>
            <a:ext cx="5720080" cy="3880834"/>
            <a:chOff x="940749" y="2296733"/>
            <a:chExt cx="4924153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940749" y="3099087"/>
              <a:ext cx="492415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문학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소설의 장르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문학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더니만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는 것이다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한국인이 좋아하는</a:t>
              </a:r>
              <a:endParaRPr lang="en-US" altLang="ko-KR" sz="3200" dirty="0"/>
            </a:p>
            <a:p>
              <a:r>
                <a:rPr lang="en-US" altLang="ko-KR" sz="3200" dirty="0"/>
                <a:t>         </a:t>
              </a:r>
              <a:r>
                <a:rPr lang="ko-KR" altLang="en-US" sz="3200" dirty="0"/>
                <a:t>   작가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소설의 장르</a:t>
            </a:r>
            <a:r>
              <a:rPr lang="en-US" sz="4000" dirty="0"/>
              <a:t>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5254"/>
              </p:ext>
            </p:extLst>
          </p:nvPr>
        </p:nvGraphicFramePr>
        <p:xfrm>
          <a:off x="0" y="901660"/>
          <a:ext cx="12192000" cy="5281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대하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장편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단편 소설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추리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역사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전쟁 소설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과학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성장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애정 소설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7606624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무협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공포 소설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810683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05ADD56B-3976-4410-B379-5ED3A0F15ABD}"/>
              </a:ext>
            </a:extLst>
          </p:cNvPr>
          <p:cNvSpPr/>
          <p:nvPr/>
        </p:nvSpPr>
        <p:spPr>
          <a:xfrm>
            <a:off x="8128000" y="4866640"/>
            <a:ext cx="4064000" cy="13163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‘</a:t>
            </a:r>
            <a:r>
              <a:rPr lang="ko-KR" altLang="en-US" sz="2800" dirty="0"/>
              <a:t>소나기</a:t>
            </a:r>
            <a:r>
              <a:rPr lang="en-US" altLang="ko-KR" sz="2800" dirty="0"/>
              <a:t>’</a:t>
            </a:r>
            <a:r>
              <a:rPr lang="ko-KR" altLang="en-US" sz="2800" dirty="0"/>
              <a:t>는 무슨 소설일까요</a:t>
            </a:r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245255-0BE9-4F36-BFFA-30F4FF21AAEF}"/>
              </a:ext>
            </a:extLst>
          </p:cNvPr>
          <p:cNvSpPr/>
          <p:nvPr/>
        </p:nvSpPr>
        <p:spPr>
          <a:xfrm>
            <a:off x="8128000" y="901659"/>
            <a:ext cx="4013200" cy="13163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199991-8E84-493E-A755-A164C6585F0E}"/>
              </a:ext>
            </a:extLst>
          </p:cNvPr>
          <p:cNvSpPr/>
          <p:nvPr/>
        </p:nvSpPr>
        <p:spPr>
          <a:xfrm>
            <a:off x="4094252" y="3561504"/>
            <a:ext cx="4013200" cy="13163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1595120" y="395007"/>
            <a:ext cx="1059688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장편 소설 </a:t>
            </a:r>
            <a:r>
              <a:rPr lang="en-US" altLang="ko-KR" sz="6000" dirty="0"/>
              <a:t>vs</a:t>
            </a:r>
            <a:r>
              <a:rPr lang="ko-KR" altLang="en-US" sz="6000" dirty="0"/>
              <a:t> 대하 소설</a:t>
            </a:r>
            <a:endParaRPr lang="en-US" altLang="ko-KR" sz="60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193040" y="1838765"/>
            <a:ext cx="11805920" cy="401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장편 소설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은 </a:t>
            </a:r>
            <a:r>
              <a:rPr lang="ko-KR" altLang="en-US" sz="3600" b="1" dirty="0">
                <a:solidFill>
                  <a:srgbClr val="00B050"/>
                </a:solidFill>
                <a:latin typeface="+mn-ea"/>
              </a:rPr>
              <a:t>긴 소설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을 말하며</a:t>
            </a:r>
            <a:r>
              <a:rPr lang="en-US" altLang="ko-KR" sz="3600" dirty="0">
                <a:solidFill>
                  <a:srgbClr val="0070C0"/>
                </a:solidFill>
                <a:latin typeface="+mn-ea"/>
              </a:rPr>
              <a:t>, </a:t>
            </a:r>
          </a:p>
          <a:p>
            <a:pPr algn="ctr">
              <a:lnSpc>
                <a:spcPct val="120000"/>
              </a:lnSpc>
            </a:pP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단편 소설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의 반대 개념이다</a:t>
            </a:r>
            <a:r>
              <a:rPr lang="en-US" altLang="ko-KR" sz="3600" dirty="0">
                <a:solidFill>
                  <a:srgbClr val="0070C0"/>
                </a:solidFill>
                <a:latin typeface="+mn-ea"/>
              </a:rPr>
              <a:t>. </a:t>
            </a:r>
          </a:p>
          <a:p>
            <a:pPr algn="ctr">
              <a:lnSpc>
                <a:spcPct val="120000"/>
              </a:lnSpc>
            </a:pP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대하 소설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은 길이가 길 뿐만 아니라 내용면에서도 </a:t>
            </a:r>
            <a:r>
              <a:rPr lang="ko-KR" altLang="en-US" sz="3600" b="1" dirty="0">
                <a:solidFill>
                  <a:srgbClr val="00B050"/>
                </a:solidFill>
                <a:latin typeface="+mn-ea"/>
              </a:rPr>
              <a:t>방대하다</a:t>
            </a:r>
            <a:r>
              <a:rPr lang="en-US" altLang="ko-KR" sz="36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작가가 선택한 특정 시대의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역사 속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에서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수많은 인물들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이 등장해 </a:t>
            </a:r>
            <a:r>
              <a:rPr lang="ko-KR" altLang="en-US" sz="3600" b="1" dirty="0">
                <a:solidFill>
                  <a:srgbClr val="00B050"/>
                </a:solidFill>
                <a:latin typeface="+mn-ea"/>
              </a:rPr>
              <a:t>서사적</a:t>
            </a:r>
            <a:r>
              <a:rPr lang="ko-KR" altLang="en-US" sz="3600" dirty="0">
                <a:solidFill>
                  <a:srgbClr val="0070C0"/>
                </a:solidFill>
                <a:latin typeface="+mn-ea"/>
              </a:rPr>
              <a:t>인 이야기들이 다루어지며 복잡한 구조를 갖는다</a:t>
            </a:r>
            <a:r>
              <a:rPr lang="en-US" altLang="ko-KR" sz="3600" dirty="0">
                <a:solidFill>
                  <a:srgbClr val="0070C0"/>
                </a:solidFill>
                <a:latin typeface="+mn-ea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7C4D8A8D-FCA2-4A9D-8D35-5950707160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70EC2E-D41A-4411-ADAD-6F81D658B9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31" t="31611" r="18697" b="29138"/>
          <a:stretch/>
        </p:blipFill>
        <p:spPr>
          <a:xfrm>
            <a:off x="140015" y="0"/>
            <a:ext cx="11840998" cy="3840480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6DB10DB-8B93-404A-9A0E-21185312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055721"/>
              </p:ext>
            </p:extLst>
          </p:nvPr>
        </p:nvGraphicFramePr>
        <p:xfrm>
          <a:off x="140014" y="4062306"/>
          <a:ext cx="11840996" cy="20235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249">
                  <a:extLst>
                    <a:ext uri="{9D8B030D-6E8A-4147-A177-3AD203B41FA5}">
                      <a16:colId xmlns:a16="http://schemas.microsoft.com/office/drawing/2014/main" val="48742049"/>
                    </a:ext>
                  </a:extLst>
                </a:gridCol>
                <a:gridCol w="2960249">
                  <a:extLst>
                    <a:ext uri="{9D8B030D-6E8A-4147-A177-3AD203B41FA5}">
                      <a16:colId xmlns:a16="http://schemas.microsoft.com/office/drawing/2014/main" val="1650774187"/>
                    </a:ext>
                  </a:extLst>
                </a:gridCol>
                <a:gridCol w="2960249">
                  <a:extLst>
                    <a:ext uri="{9D8B030D-6E8A-4147-A177-3AD203B41FA5}">
                      <a16:colId xmlns:a16="http://schemas.microsoft.com/office/drawing/2014/main" val="2641942716"/>
                    </a:ext>
                  </a:extLst>
                </a:gridCol>
                <a:gridCol w="2960249">
                  <a:extLst>
                    <a:ext uri="{9D8B030D-6E8A-4147-A177-3AD203B41FA5}">
                      <a16:colId xmlns:a16="http://schemas.microsoft.com/office/drawing/2014/main" val="4182449715"/>
                    </a:ext>
                  </a:extLst>
                </a:gridCol>
              </a:tblGrid>
              <a:tr h="67451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단편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장편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>
                          <a:solidFill>
                            <a:schemeClr val="bg1"/>
                          </a:solidFill>
                        </a:rPr>
                        <a:t>대하 소설</a:t>
                      </a:r>
                      <a:endParaRPr lang="en-US" sz="2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추리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95044"/>
                  </a:ext>
                </a:extLst>
              </a:tr>
              <a:tr h="67451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애정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>
                          <a:solidFill>
                            <a:schemeClr val="bg1"/>
                          </a:solidFill>
                        </a:rPr>
                        <a:t>역사 소설</a:t>
                      </a:r>
                      <a:endParaRPr lang="en-US" sz="2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과학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65543"/>
                  </a:ext>
                </a:extLst>
              </a:tr>
              <a:tr h="67451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성장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>
                          <a:solidFill>
                            <a:schemeClr val="bg1"/>
                          </a:solidFill>
                        </a:rPr>
                        <a:t>공포 소설</a:t>
                      </a:r>
                      <a:endParaRPr lang="en-US" sz="2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무협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전쟁 소설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7885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94977A2-06F2-435E-93D1-B548D91413B1}"/>
              </a:ext>
            </a:extLst>
          </p:cNvPr>
          <p:cNvSpPr txBox="1"/>
          <p:nvPr/>
        </p:nvSpPr>
        <p:spPr>
          <a:xfrm>
            <a:off x="9883739" y="1175891"/>
            <a:ext cx="2097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대하 소설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B40A5-66ED-4A00-B60F-FDE75CAA6C9E}"/>
              </a:ext>
            </a:extLst>
          </p:cNvPr>
          <p:cNvSpPr txBox="1"/>
          <p:nvPr/>
        </p:nvSpPr>
        <p:spPr>
          <a:xfrm>
            <a:off x="9883738" y="1856833"/>
            <a:ext cx="2097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추리 소설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507ECD-5EC9-4028-8BE8-1D2B459DE924}"/>
              </a:ext>
            </a:extLst>
          </p:cNvPr>
          <p:cNvSpPr txBox="1"/>
          <p:nvPr/>
        </p:nvSpPr>
        <p:spPr>
          <a:xfrm>
            <a:off x="9883737" y="2548107"/>
            <a:ext cx="2097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성장 소설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073064-6C94-45A2-BAD1-78E2E10ABF09}"/>
              </a:ext>
            </a:extLst>
          </p:cNvPr>
          <p:cNvSpPr txBox="1"/>
          <p:nvPr/>
        </p:nvSpPr>
        <p:spPr>
          <a:xfrm>
            <a:off x="9883736" y="3194293"/>
            <a:ext cx="2097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역사 소설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1502B15-FDB5-430E-A6DF-D3675DFBF3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8732063" y="92870"/>
            <a:ext cx="3175457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75948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문학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207446"/>
              </p:ext>
            </p:extLst>
          </p:nvPr>
        </p:nvGraphicFramePr>
        <p:xfrm>
          <a:off x="0" y="901660"/>
          <a:ext cx="12192000" cy="5281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주제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배경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등장인물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사건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공감대가 형성되다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마치 영화의 한 장면 같다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보란 듯이 편견을 깨다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표현이 탁월하다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진하게 여운이 남다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7606624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현실처럼 생생하게 그리다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사건을 암시하다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810683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05ADD56B-3976-4410-B379-5ED3A0F15ABD}"/>
              </a:ext>
            </a:extLst>
          </p:cNvPr>
          <p:cNvSpPr/>
          <p:nvPr/>
        </p:nvSpPr>
        <p:spPr>
          <a:xfrm>
            <a:off x="8128000" y="4866640"/>
            <a:ext cx="4064000" cy="13163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연습문제 </a:t>
            </a:r>
            <a:r>
              <a:rPr lang="en-US" altLang="ko-KR" sz="2800" dirty="0"/>
              <a:t>2</a:t>
            </a:r>
            <a:r>
              <a:rPr lang="ko-KR" altLang="en-US" sz="2800" dirty="0"/>
              <a:t>번을 풀어 보세요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94DA61-8FDE-4F81-9BE2-E65AC80E85EC}"/>
              </a:ext>
            </a:extLst>
          </p:cNvPr>
          <p:cNvSpPr/>
          <p:nvPr/>
        </p:nvSpPr>
        <p:spPr>
          <a:xfrm>
            <a:off x="4089399" y="913940"/>
            <a:ext cx="4013200" cy="13163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ED5317-2F9E-4BE6-A26B-05F285756171}"/>
              </a:ext>
            </a:extLst>
          </p:cNvPr>
          <p:cNvSpPr/>
          <p:nvPr/>
        </p:nvSpPr>
        <p:spPr>
          <a:xfrm>
            <a:off x="8128000" y="901660"/>
            <a:ext cx="4064000" cy="13163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303A87-2929-4458-8B20-94043854D78C}"/>
              </a:ext>
            </a:extLst>
          </p:cNvPr>
          <p:cNvSpPr/>
          <p:nvPr/>
        </p:nvSpPr>
        <p:spPr>
          <a:xfrm>
            <a:off x="25399" y="2217963"/>
            <a:ext cx="4064000" cy="13163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64EFE61-BBE1-459C-ACAC-BD1BA75C6322}"/>
              </a:ext>
            </a:extLst>
          </p:cNvPr>
          <p:cNvSpPr/>
          <p:nvPr/>
        </p:nvSpPr>
        <p:spPr>
          <a:xfrm>
            <a:off x="5017642" y="2429794"/>
            <a:ext cx="5989834" cy="220894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ln>
                  <a:solidFill>
                    <a:srgbClr val="7030A0"/>
                  </a:solidFill>
                </a:ln>
              </a:rPr>
              <a:t>소설 구성의 </a:t>
            </a:r>
            <a:r>
              <a:rPr lang="en-US" altLang="ko-KR" sz="5400" b="1" dirty="0">
                <a:ln>
                  <a:solidFill>
                    <a:srgbClr val="7030A0"/>
                  </a:solidFill>
                </a:ln>
              </a:rPr>
              <a:t>3</a:t>
            </a:r>
            <a:r>
              <a:rPr lang="ko-KR" altLang="en-US" sz="5400" b="1" dirty="0">
                <a:ln>
                  <a:solidFill>
                    <a:srgbClr val="7030A0"/>
                  </a:solidFill>
                </a:ln>
              </a:rPr>
              <a:t>요소</a:t>
            </a:r>
            <a:endParaRPr lang="en-US" sz="5400" b="1" dirty="0">
              <a:ln>
                <a:solidFill>
                  <a:srgbClr val="7030A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6625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3" grpId="0" animBg="1"/>
      <p:bldP spid="14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341154" y="1040428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엄마가 수빈이에게 소설책을 보여 주면서 이야기해요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341154" y="1758595"/>
            <a:ext cx="102206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엄마가 추천한 소설은 무엇인지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왜 그 소설을 추천했는지 잘 들어 보세요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6719300" y="2584224"/>
            <a:ext cx="5472700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엄마는 언제 이 책을 읽으셨어요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28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6719300" y="3214730"/>
            <a:ext cx="547269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책의 제목과 이야기가 어떤 관계가 있을까요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11131641" y="90877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36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D50DC1-15ED-452C-83DE-E7A7319862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522" t="12327" r="23028" b="17603"/>
          <a:stretch/>
        </p:blipFill>
        <p:spPr>
          <a:xfrm>
            <a:off x="0" y="904344"/>
            <a:ext cx="6719299" cy="44548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286AD2D-96E9-4080-9CF6-CE8A218243EB}"/>
              </a:ext>
            </a:extLst>
          </p:cNvPr>
          <p:cNvSpPr txBox="1"/>
          <p:nvPr/>
        </p:nvSpPr>
        <p:spPr>
          <a:xfrm>
            <a:off x="6719298" y="4334434"/>
            <a:ext cx="5472701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C00000"/>
                </a:solidFill>
                <a:latin typeface="+mn-ea"/>
              </a:rPr>
              <a:t>엄마는 왜 수빈이에게 그 책을 권했을까요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28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946275" y="5495234"/>
            <a:ext cx="4826748" cy="7712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6" name="036 (1)">
            <a:hlinkClick r:id="" action="ppaction://media"/>
            <a:extLst>
              <a:ext uri="{FF2B5EF4-FFF2-40B4-BE49-F238E27FC236}">
                <a16:creationId xmlns:a16="http://schemas.microsoft.com/office/drawing/2014/main" id="{A9E4AF32-F395-4F29-B6BF-9F8808A46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44052" y="894070"/>
            <a:ext cx="957336" cy="9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72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15" grpId="0"/>
      <p:bldP spid="19" grpId="0"/>
      <p:bldP spid="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1689</Words>
  <Application>Microsoft Office PowerPoint</Application>
  <PresentationFormat>Widescreen</PresentationFormat>
  <Paragraphs>295</Paragraphs>
  <Slides>30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hurme_no2-webfont</vt:lpstr>
      <vt:lpstr>Malgun Gothic</vt:lpstr>
      <vt:lpstr>Malgun Gothic</vt:lpstr>
      <vt:lpstr>Arial</vt:lpstr>
      <vt:lpstr>Calibri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Hyunkyu Yi</cp:lastModifiedBy>
  <cp:revision>214</cp:revision>
  <dcterms:created xsi:type="dcterms:W3CDTF">2020-04-18T22:55:50Z</dcterms:created>
  <dcterms:modified xsi:type="dcterms:W3CDTF">2020-05-06T03:20:29Z</dcterms:modified>
</cp:coreProperties>
</file>